
<file path=[Content_Types].xml><?xml version="1.0" encoding="utf-8"?>
<Types xmlns="http://schemas.openxmlformats.org/package/2006/content-types">
  <Default Extension="png" ContentType="image/png"/>
  <Default Extension="m4a" ContentType="audio/mp4"/>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7" r:id="rId3"/>
    <p:sldId id="259" r:id="rId4"/>
    <p:sldId id="260" r:id="rId5"/>
    <p:sldId id="261" r:id="rId6"/>
    <p:sldId id="264" r:id="rId7"/>
    <p:sldId id="265"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FC1F6-9EC5-41CF-AD94-D07BB0135CDB}" type="datetimeFigureOut">
              <a:rPr lang="en-US" smtClean="0"/>
              <a:t>4/19/2020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19D6D4-ECCA-4870-AD33-6A46C597F161}" type="slidenum">
              <a:rPr lang="en-US" smtClean="0"/>
              <a:t>‹#›</a:t>
            </a:fld>
            <a:endParaRPr lang="en-US"/>
          </a:p>
        </p:txBody>
      </p:sp>
    </p:spTree>
    <p:extLst>
      <p:ext uri="{BB962C8B-B14F-4D97-AF65-F5344CB8AC3E}">
        <p14:creationId xmlns:p14="http://schemas.microsoft.com/office/powerpoint/2010/main" val="1199137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6DAE67D-3C8C-4E85-9616-C68F8C1AC48D}" type="slidenum">
              <a:rPr lang="en-US" altLang="zh-TW" b="0" smtClean="0">
                <a:latin typeface="Times New Roman" panose="02020603050405020304" pitchFamily="18" charset="0"/>
              </a:rPr>
              <a:pPr/>
              <a:t>1</a:t>
            </a:fld>
            <a:endParaRPr lang="en-US" altLang="zh-TW" b="0" smtClean="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26724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DACDD65-BE62-4C22-BC76-6B5DF5EEAE76}" type="slidenum">
              <a:rPr lang="en-US" altLang="zh-TW" b="0" smtClean="0">
                <a:latin typeface="Times New Roman" panose="02020603050405020304" pitchFamily="18" charset="0"/>
              </a:rPr>
              <a:pPr/>
              <a:t>2</a:t>
            </a:fld>
            <a:endParaRPr lang="en-US" altLang="zh-TW" b="0" smtClean="0">
              <a:latin typeface="Times New Roman" panose="02020603050405020304" pitchFamily="18"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1580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A6D5FEA-A384-46E9-9DFC-CFF875B46AD8}" type="slidenum">
              <a:rPr lang="en-US" altLang="zh-TW" b="0" smtClean="0">
                <a:latin typeface="Times New Roman" panose="02020603050405020304" pitchFamily="18" charset="0"/>
              </a:rPr>
              <a:pPr/>
              <a:t>3</a:t>
            </a:fld>
            <a:endParaRPr lang="en-US" altLang="zh-TW" b="0" smtClean="0">
              <a:latin typeface="Times New Roman" panose="02020603050405020304"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94568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C5FCD55-34FC-4966-B9E8-E5EE1396259D}" type="slidenum">
              <a:rPr lang="en-US" altLang="zh-TW" b="0" smtClean="0">
                <a:latin typeface="Times New Roman" panose="02020603050405020304" pitchFamily="18" charset="0"/>
              </a:rPr>
              <a:pPr/>
              <a:t>4</a:t>
            </a:fld>
            <a:endParaRPr lang="en-US" altLang="zh-TW" b="0" smtClean="0">
              <a:latin typeface="Times New Roman" panose="02020603050405020304" pitchFamily="18"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61393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636D636-889F-44C6-B971-3C32682B0563}" type="slidenum">
              <a:rPr lang="en-US" altLang="zh-TW" b="0" smtClean="0">
                <a:latin typeface="Times New Roman" panose="02020603050405020304" pitchFamily="18" charset="0"/>
              </a:rPr>
              <a:pPr/>
              <a:t>5</a:t>
            </a:fld>
            <a:endParaRPr lang="en-US" altLang="zh-TW" b="0" smtClean="0">
              <a:latin typeface="Times New Roman" panose="02020603050405020304" pitchFamily="18"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16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FCD2AF-99A5-4E27-BC2E-B78393BD0B7D}" type="slidenum">
              <a:rPr lang="en-US" altLang="zh-TW" b="0" smtClean="0">
                <a:latin typeface="Times New Roman" panose="02020603050405020304" pitchFamily="18" charset="0"/>
              </a:rPr>
              <a:pPr/>
              <a:t>8</a:t>
            </a:fld>
            <a:endParaRPr lang="en-US" altLang="zh-TW" b="0" smtClean="0">
              <a:latin typeface="Times New Roman" panose="02020603050405020304" pitchFamily="18"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53863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4E82A6E-9A8E-4F06-AE8F-31BB3D78CEBA}" type="slidenum">
              <a:rPr lang="en-US" altLang="zh-TW" b="0" smtClean="0">
                <a:latin typeface="Times New Roman" panose="02020603050405020304" pitchFamily="18" charset="0"/>
              </a:rPr>
              <a:pPr/>
              <a:t>9</a:t>
            </a:fld>
            <a:endParaRPr lang="en-US" altLang="zh-TW" b="0" smtClean="0">
              <a:latin typeface="Times New Roman" panose="02020603050405020304" pitchFamily="18"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470057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399760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293582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2161490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348441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F89DAD2-EDDA-4864-803F-B8EE06CCBA10}"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2466385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89DAD2-EDDA-4864-803F-B8EE06CCBA10}"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167787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89DAD2-EDDA-4864-803F-B8EE06CCBA10}" type="datetimeFigureOut">
              <a:rPr lang="en-US" smtClean="0"/>
              <a:t>4/19/2020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4239656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89DAD2-EDDA-4864-803F-B8EE06CCBA10}" type="datetimeFigureOut">
              <a:rPr lang="en-US" smtClean="0"/>
              <a:t>4/19/2020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1188042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89DAD2-EDDA-4864-803F-B8EE06CCBA10}" type="datetimeFigureOut">
              <a:rPr lang="en-US" smtClean="0"/>
              <a:t>4/19/2020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3614054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F89DAD2-EDDA-4864-803F-B8EE06CCBA10}"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729487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F89DAD2-EDDA-4864-803F-B8EE06CCBA10}"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2E6A7-1B46-4A16-A315-E5673C493D02}" type="slidenum">
              <a:rPr lang="en-US" smtClean="0"/>
              <a:t>‹#›</a:t>
            </a:fld>
            <a:endParaRPr lang="en-US"/>
          </a:p>
        </p:txBody>
      </p:sp>
    </p:spTree>
    <p:extLst>
      <p:ext uri="{BB962C8B-B14F-4D97-AF65-F5344CB8AC3E}">
        <p14:creationId xmlns:p14="http://schemas.microsoft.com/office/powerpoint/2010/main" val="622702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9DAD2-EDDA-4864-803F-B8EE06CCBA10}" type="datetimeFigureOut">
              <a:rPr lang="en-US" smtClean="0"/>
              <a:t>4/19/2020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2E6A7-1B46-4A16-A315-E5673C493D02}" type="slidenum">
              <a:rPr lang="en-US" smtClean="0"/>
              <a:t>‹#›</a:t>
            </a:fld>
            <a:endParaRPr lang="en-US"/>
          </a:p>
        </p:txBody>
      </p:sp>
    </p:spTree>
    <p:extLst>
      <p:ext uri="{BB962C8B-B14F-4D97-AF65-F5344CB8AC3E}">
        <p14:creationId xmlns:p14="http://schemas.microsoft.com/office/powerpoint/2010/main" val="3458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audio" Target="../media/media4.m4a"/><Relationship Id="rId7" Type="http://schemas.openxmlformats.org/officeDocument/2006/relationships/image" Target="../media/image4.emf"/><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emf"/><Relationship Id="rId11" Type="http://schemas.openxmlformats.org/officeDocument/2006/relationships/image" Target="../media/image1.png"/><Relationship Id="rId5" Type="http://schemas.openxmlformats.org/officeDocument/2006/relationships/notesSlide" Target="../notesSlides/notesSlide4.xml"/><Relationship Id="rId10" Type="http://schemas.openxmlformats.org/officeDocument/2006/relationships/image" Target="../media/image7.emf"/><Relationship Id="rId4" Type="http://schemas.openxmlformats.org/officeDocument/2006/relationships/slideLayout" Target="../slideLayouts/slideLayout7.xml"/><Relationship Id="rId9"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11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5D8196E-F2F6-4DA8-B917-916AB5A301BF}" type="slidenum">
              <a:rPr lang="en-US" altLang="zh-TW" b="0" smtClean="0"/>
              <a:pPr/>
              <a:t>1</a:t>
            </a:fld>
            <a:endParaRPr lang="en-US" altLang="zh-TW" b="0" smtClean="0"/>
          </a:p>
        </p:txBody>
      </p:sp>
      <p:sp>
        <p:nvSpPr>
          <p:cNvPr id="753666"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anose="02020500000000000000" pitchFamily="18" charset="-120"/>
            </a:endParaRPr>
          </a:p>
        </p:txBody>
      </p:sp>
      <p:sp>
        <p:nvSpPr>
          <p:cNvPr id="221189" name="Text Box 3"/>
          <p:cNvSpPr txBox="1">
            <a:spLocks noChangeArrowheads="1"/>
          </p:cNvSpPr>
          <p:nvPr/>
        </p:nvSpPr>
        <p:spPr bwMode="auto">
          <a:xfrm>
            <a:off x="1752601" y="355601"/>
            <a:ext cx="19970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5-5  NAT</a:t>
            </a:r>
          </a:p>
        </p:txBody>
      </p:sp>
      <p:sp>
        <p:nvSpPr>
          <p:cNvPr id="221190"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221191" name="Rectangle 5"/>
          <p:cNvSpPr>
            <a:spLocks noChangeArrowheads="1"/>
          </p:cNvSpPr>
          <p:nvPr/>
        </p:nvSpPr>
        <p:spPr bwMode="auto">
          <a:xfrm>
            <a:off x="1828800" y="15240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itchFamily="34" charset="-128"/>
                <a:ea typeface="新細明體" pitchFamily="18" charset="-120"/>
              </a:rPr>
              <a:t>The distribution of addresses through ISPs has created a new problem. If the business grows or the household needs a larger range, the ISP may not be able to grant the demand because the addresses before and after the range may have already been allocated to other networks. In most situations, however, only a portion of computers in a small network need access to the Internet simultaneously. A technology that can help in this cases is </a:t>
            </a:r>
            <a:r>
              <a:rPr lang="en-US" altLang="zh-TW" sz="2800" i="1">
                <a:solidFill>
                  <a:schemeClr val="hlink"/>
                </a:solidFill>
                <a:latin typeface="Arial Unicode MS" pitchFamily="34" charset="-128"/>
                <a:ea typeface="新細明體" pitchFamily="18" charset="-120"/>
              </a:rPr>
              <a:t>network address translation (NAT)</a:t>
            </a:r>
            <a:r>
              <a:rPr lang="en-US" altLang="zh-TW" sz="2800" i="1">
                <a:latin typeface="Arial Unicode MS" pitchFamily="34" charset="-128"/>
                <a:ea typeface="新細明體" pitchFamily="18" charset="-120"/>
              </a:rPr>
              <a: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7011167"/>
      </p:ext>
    </p:extLst>
  </p:cSld>
  <p:clrMapOvr>
    <a:masterClrMapping/>
  </p:clrMapOvr>
  <mc:AlternateContent xmlns:mc="http://schemas.openxmlformats.org/markup-compatibility/2006">
    <mc:Choice xmlns:p14="http://schemas.microsoft.com/office/powerpoint/2010/main" Requires="p14">
      <p:transition spd="slow" p14:dur="2000" advTm="79318"/>
    </mc:Choice>
    <mc:Fallback>
      <p:transition spd="slow" advTm="79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96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2F4CDA-BF56-4F71-AD23-FCD1C12403B5}" type="slidenum">
              <a:rPr lang="en-US" altLang="zh-TW" b="0" smtClean="0"/>
              <a:pPr/>
              <a:t>10</a:t>
            </a:fld>
            <a:endParaRPr lang="en-US" altLang="zh-TW" b="0" smtClean="0"/>
          </a:p>
        </p:txBody>
      </p:sp>
      <p:sp>
        <p:nvSpPr>
          <p:cNvPr id="239620" name="Rectangle 2"/>
          <p:cNvSpPr txBox="1">
            <a:spLocks noChangeArrowheads="1"/>
          </p:cNvSpPr>
          <p:nvPr/>
        </p:nvSpPr>
        <p:spPr bwMode="auto">
          <a:xfrm>
            <a:off x="1981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(4)</a:t>
            </a:r>
          </a:p>
        </p:txBody>
      </p:sp>
      <p:pic>
        <p:nvPicPr>
          <p:cNvPr id="239621" name="圖片 46"/>
          <p:cNvPicPr>
            <a:picLocks noChangeAspect="1" noChangeArrowheads="1"/>
          </p:cNvPicPr>
          <p:nvPr/>
        </p:nvPicPr>
        <p:blipFill>
          <a:blip r:embed="rId4">
            <a:extLst>
              <a:ext uri="{28A0092B-C50C-407E-A947-70E740481C1C}">
                <a14:useLocalDpi xmlns:a14="http://schemas.microsoft.com/office/drawing/2010/main" val="0"/>
              </a:ext>
            </a:extLst>
          </a:blip>
          <a:srcRect l="1006" t="20190" r="3503" b="2992"/>
          <a:stretch>
            <a:fillRect/>
          </a:stretch>
        </p:blipFill>
        <p:spPr bwMode="auto">
          <a:xfrm>
            <a:off x="2743200" y="2452689"/>
            <a:ext cx="69342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2" name="Rectangle 3"/>
          <p:cNvSpPr txBox="1">
            <a:spLocks noChangeArrowheads="1"/>
          </p:cNvSpPr>
          <p:nvPr/>
        </p:nvSpPr>
        <p:spPr bwMode="auto">
          <a:xfrm>
            <a:off x="1981200" y="1143000"/>
            <a:ext cx="822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Clr>
                <a:schemeClr val="folHlink"/>
              </a:buClr>
              <a:buSzPct val="60000"/>
              <a:buFont typeface="Wingdings" panose="05000000000000000000" pitchFamily="2" charset="2"/>
              <a:buChar char="n"/>
            </a:pPr>
            <a:r>
              <a:rPr lang="en-US" altLang="zh-TW" sz="2800" b="0">
                <a:ea typeface="新細明體" pitchFamily="18" charset="-120"/>
              </a:rPr>
              <a:t>NAT Table in the textbook</a:t>
            </a:r>
          </a:p>
          <a:p>
            <a:pPr lvl="1" eaLnBrk="1" hangingPunct="1">
              <a:spcBef>
                <a:spcPct val="20000"/>
              </a:spcBef>
              <a:buClr>
                <a:schemeClr val="hlink"/>
              </a:buClr>
              <a:buSzPct val="55000"/>
              <a:buFont typeface="Wingdings" panose="05000000000000000000" pitchFamily="2" charset="2"/>
              <a:buChar char="n"/>
            </a:pPr>
            <a:r>
              <a:rPr lang="en-US" altLang="zh-TW" sz="2400" b="0">
                <a:ea typeface="新細明體" pitchFamily="18" charset="-120"/>
              </a:rPr>
              <a:t>This may not be the best way to understand NAT</a:t>
            </a:r>
          </a:p>
        </p:txBody>
      </p:sp>
      <p:sp>
        <p:nvSpPr>
          <p:cNvPr id="239623" name="文字方塊 94"/>
          <p:cNvSpPr txBox="1">
            <a:spLocks noChangeArrowheads="1"/>
          </p:cNvSpPr>
          <p:nvPr/>
        </p:nvSpPr>
        <p:spPr bwMode="auto">
          <a:xfrm>
            <a:off x="4692650" y="4770439"/>
            <a:ext cx="1771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FF0000"/>
                </a:solidFill>
                <a:ea typeface="新細明體" pitchFamily="18" charset="-120"/>
              </a:rPr>
              <a:t>Must be unique</a:t>
            </a:r>
            <a:endParaRPr lang="zh-TW" altLang="en-US" sz="1600" i="1">
              <a:solidFill>
                <a:srgbClr val="FF0000"/>
              </a:solidFill>
              <a:ea typeface="新細明體" pitchFamily="18" charset="-120"/>
            </a:endParaRPr>
          </a:p>
        </p:txBody>
      </p:sp>
      <p:sp>
        <p:nvSpPr>
          <p:cNvPr id="239624" name="向下箭號 15"/>
          <p:cNvSpPr>
            <a:spLocks noChangeArrowheads="1"/>
          </p:cNvSpPr>
          <p:nvPr/>
        </p:nvSpPr>
        <p:spPr bwMode="auto">
          <a:xfrm>
            <a:off x="5257801" y="4424364"/>
            <a:ext cx="606425" cy="346075"/>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sz="2400">
              <a:ea typeface="新細明體" pitchFamily="18" charset="-120"/>
            </a:endParaRPr>
          </a:p>
        </p:txBody>
      </p:sp>
      <p:sp>
        <p:nvSpPr>
          <p:cNvPr id="239625" name="文字方塊 94"/>
          <p:cNvSpPr txBox="1">
            <a:spLocks noChangeArrowheads="1"/>
          </p:cNvSpPr>
          <p:nvPr/>
        </p:nvSpPr>
        <p:spPr bwMode="auto">
          <a:xfrm>
            <a:off x="5715001" y="2252664"/>
            <a:ext cx="8556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0000FF"/>
                </a:solidFill>
                <a:ea typeface="新細明體" pitchFamily="18" charset="-120"/>
              </a:rPr>
              <a:t>Server</a:t>
            </a:r>
            <a:endParaRPr lang="zh-TW" altLang="en-US" sz="1600" i="1">
              <a:solidFill>
                <a:srgbClr val="0000FF"/>
              </a:solidFill>
              <a:ea typeface="新細明體" pitchFamily="18" charset="-120"/>
            </a:endParaRPr>
          </a:p>
        </p:txBody>
      </p:sp>
      <p:sp>
        <p:nvSpPr>
          <p:cNvPr id="239626" name="矩形 1"/>
          <p:cNvSpPr>
            <a:spLocks noChangeArrowheads="1"/>
          </p:cNvSpPr>
          <p:nvPr/>
        </p:nvSpPr>
        <p:spPr bwMode="auto">
          <a:xfrm>
            <a:off x="4343401" y="2573339"/>
            <a:ext cx="2468563" cy="173513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239627" name="文字方塊 94"/>
          <p:cNvSpPr txBox="1">
            <a:spLocks noChangeArrowheads="1"/>
          </p:cNvSpPr>
          <p:nvPr/>
        </p:nvSpPr>
        <p:spPr bwMode="auto">
          <a:xfrm>
            <a:off x="4692650" y="5164139"/>
            <a:ext cx="55181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FF0000"/>
                </a:solidFill>
                <a:ea typeface="新細明體" pitchFamily="18" charset="-120"/>
              </a:rPr>
              <a:t>Otherwise reassign a new private port and </a:t>
            </a:r>
            <a:br>
              <a:rPr lang="en-US" altLang="zh-TW" sz="1600" i="1">
                <a:solidFill>
                  <a:srgbClr val="FF0000"/>
                </a:solidFill>
                <a:ea typeface="新細明體" pitchFamily="18" charset="-120"/>
              </a:rPr>
            </a:br>
            <a:r>
              <a:rPr lang="en-US" altLang="zh-TW" sz="1600" i="1">
                <a:solidFill>
                  <a:srgbClr val="FF0000"/>
                </a:solidFill>
                <a:ea typeface="新細明體" pitchFamily="18" charset="-120"/>
              </a:rPr>
              <a:t>cache the mapping (the new port --&gt; the old port)</a:t>
            </a:r>
            <a:endParaRPr lang="zh-TW" altLang="en-US" sz="1600" i="1">
              <a:solidFill>
                <a:srgbClr val="FF0000"/>
              </a:solidFill>
              <a:ea typeface="新細明體" pitchFamily="18" charset="-12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6218687"/>
      </p:ext>
    </p:extLst>
  </p:cSld>
  <p:clrMapOvr>
    <a:masterClrMapping/>
  </p:clrMapOvr>
  <mc:AlternateContent xmlns:mc="http://schemas.openxmlformats.org/markup-compatibility/2006" xmlns:p14="http://schemas.microsoft.com/office/powerpoint/2010/main">
    <mc:Choice Requires="p14">
      <p:transition spd="slow" p14:dur="2000" advTm="25541"/>
    </mc:Choice>
    <mc:Fallback xmlns="">
      <p:transition spd="slow" advTm="25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323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32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B5AE0C4-9D1A-4AC4-86DA-9DC60CA7E5C5}" type="slidenum">
              <a:rPr lang="en-US" altLang="zh-TW" b="0" smtClean="0"/>
              <a:pPr/>
              <a:t>2</a:t>
            </a:fld>
            <a:endParaRPr lang="en-US" altLang="zh-TW" b="0" smtClean="0"/>
          </a:p>
        </p:txBody>
      </p:sp>
      <p:sp>
        <p:nvSpPr>
          <p:cNvPr id="755714" name="Text Box 2"/>
          <p:cNvSpPr txBox="1">
            <a:spLocks noChangeArrowheads="1"/>
          </p:cNvSpPr>
          <p:nvPr/>
        </p:nvSpPr>
        <p:spPr bwMode="auto">
          <a:xfrm>
            <a:off x="1752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223237" name="Text Box 3"/>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55716" name="Rectangle 4"/>
          <p:cNvSpPr>
            <a:spLocks noChangeArrowheads="1"/>
          </p:cNvSpPr>
          <p:nvPr/>
        </p:nvSpPr>
        <p:spPr bwMode="auto">
          <a:xfrm>
            <a:off x="1828800" y="989014"/>
            <a:ext cx="6705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Address Translation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Translation Table</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5120637"/>
      </p:ext>
    </p:extLst>
  </p:cSld>
  <p:clrMapOvr>
    <a:masterClrMapping/>
  </p:clrMapOvr>
  <mc:AlternateContent xmlns:mc="http://schemas.openxmlformats.org/markup-compatibility/2006" xmlns:p14="http://schemas.microsoft.com/office/powerpoint/2010/main">
    <mc:Choice Requires="p14">
      <p:transition spd="slow" p14:dur="2000" advTm="8378"/>
    </mc:Choice>
    <mc:Fallback xmlns="">
      <p:transition spd="slow" advTm="8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55716"/>
                                        </p:tgtEl>
                                        <p:attrNameLst>
                                          <p:attrName>style.visibility</p:attrName>
                                        </p:attrNameLst>
                                      </p:cBhvr>
                                      <p:to>
                                        <p:strVal val="visible"/>
                                      </p:to>
                                    </p:set>
                                    <p:animEffect transition="in" filter="wipe(up)">
                                      <p:cBhvr>
                                        <p:cTn id="11" dur="5000"/>
                                        <p:tgtEl>
                                          <p:spTgt spid="7557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7557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52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0E4758F-DFA3-4254-8087-3A3AA74B03E3}" type="slidenum">
              <a:rPr lang="en-US" altLang="zh-TW" b="0" smtClean="0"/>
              <a:pPr/>
              <a:t>3</a:t>
            </a:fld>
            <a:endParaRPr lang="en-US" altLang="zh-TW" b="0" smtClean="0"/>
          </a:p>
        </p:txBody>
      </p:sp>
      <p:sp>
        <p:nvSpPr>
          <p:cNvPr id="22528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NAT</a:t>
            </a:r>
          </a:p>
        </p:txBody>
      </p:sp>
      <p:sp>
        <p:nvSpPr>
          <p:cNvPr id="22528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8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8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8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8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9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529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22529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8038" y="2133600"/>
            <a:ext cx="798036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1034989"/>
      </p:ext>
    </p:extLst>
  </p:cSld>
  <p:clrMapOvr>
    <a:masterClrMapping/>
  </p:clrMapOvr>
  <mc:AlternateContent xmlns:mc="http://schemas.openxmlformats.org/markup-compatibility/2006">
    <mc:Choice xmlns:p14="http://schemas.microsoft.com/office/powerpoint/2010/main" Requires="p14">
      <p:transition spd="slow" p14:dur="2000" advTm="92020"/>
    </mc:Choice>
    <mc:Fallback>
      <p:transition spd="slow" advTm="92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73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DDDC4F2-A4E3-462D-BB54-1139C0C5B0B2}" type="slidenum">
              <a:rPr lang="en-US" altLang="zh-TW" b="0" smtClean="0"/>
              <a:pPr/>
              <a:t>4</a:t>
            </a:fld>
            <a:endParaRPr lang="en-US" altLang="zh-TW" b="0" smtClean="0"/>
          </a:p>
        </p:txBody>
      </p:sp>
      <p:sp>
        <p:nvSpPr>
          <p:cNvPr id="22733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Address resolution</a:t>
            </a:r>
          </a:p>
        </p:txBody>
      </p:sp>
      <p:sp>
        <p:nvSpPr>
          <p:cNvPr id="22733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733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22734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3938" y="2239964"/>
            <a:ext cx="7916862"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2"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362200"/>
            <a:ext cx="133508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3"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2362201"/>
            <a:ext cx="1335088"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4"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3581401"/>
            <a:ext cx="1627188"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5"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3581401"/>
            <a:ext cx="1627188"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241196230"/>
      </p:ext>
    </p:extLst>
  </p:cSld>
  <p:clrMapOvr>
    <a:masterClrMapping/>
  </p:clrMapOvr>
  <mc:AlternateContent xmlns:mc="http://schemas.openxmlformats.org/markup-compatibility/2006">
    <mc:Choice xmlns:p14="http://schemas.microsoft.com/office/powerpoint/2010/main" Requires="p14">
      <p:transition spd="slow" p14:dur="2000" advTm="130119"/>
    </mc:Choice>
    <mc:Fallback>
      <p:transition spd="slow" advTm="130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27052"/>
                                        </p:tgtEl>
                                        <p:attrNameLst>
                                          <p:attrName>style.visibility</p:attrName>
                                        </p:attrNameLst>
                                      </p:cBhvr>
                                      <p:to>
                                        <p:strVal val="visible"/>
                                      </p:to>
                                    </p:set>
                                    <p:animEffect transition="in" filter="wipe(left)">
                                      <p:cBhvr>
                                        <p:cTn id="11" dur="1000"/>
                                        <p:tgtEl>
                                          <p:spTgt spid="7270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727053"/>
                                        </p:tgtEl>
                                        <p:attrNameLst>
                                          <p:attrName>style.visibility</p:attrName>
                                        </p:attrNameLst>
                                      </p:cBhvr>
                                      <p:to>
                                        <p:strVal val="visible"/>
                                      </p:to>
                                    </p:set>
                                    <p:animEffect transition="in" filter="wipe(left)">
                                      <p:cBhvr>
                                        <p:cTn id="16" dur="1000"/>
                                        <p:tgtEl>
                                          <p:spTgt spid="7270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727054"/>
                                        </p:tgtEl>
                                        <p:attrNameLst>
                                          <p:attrName>style.visibility</p:attrName>
                                        </p:attrNameLst>
                                      </p:cBhvr>
                                      <p:to>
                                        <p:strVal val="visible"/>
                                      </p:to>
                                    </p:set>
                                    <p:animEffect transition="in" filter="wipe(right)">
                                      <p:cBhvr>
                                        <p:cTn id="21" dur="1000"/>
                                        <p:tgtEl>
                                          <p:spTgt spid="72705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727055"/>
                                        </p:tgtEl>
                                        <p:attrNameLst>
                                          <p:attrName>style.visibility</p:attrName>
                                        </p:attrNameLst>
                                      </p:cBhvr>
                                      <p:to>
                                        <p:strVal val="visible"/>
                                      </p:to>
                                    </p:set>
                                    <p:animEffect transition="in" filter="wipe(right)">
                                      <p:cBhvr>
                                        <p:cTn id="26" dur="1000"/>
                                        <p:tgtEl>
                                          <p:spTgt spid="72705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937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7C144B7-3201-4F49-AED2-B7E1AFE82902}" type="slidenum">
              <a:rPr lang="en-US" altLang="zh-TW" b="0" smtClean="0"/>
              <a:pPr/>
              <a:t>5</a:t>
            </a:fld>
            <a:endParaRPr lang="en-US" altLang="zh-TW" b="0" smtClean="0"/>
          </a:p>
        </p:txBody>
      </p:sp>
      <p:sp>
        <p:nvSpPr>
          <p:cNvPr id="229380"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Translation</a:t>
            </a:r>
          </a:p>
        </p:txBody>
      </p:sp>
      <p:sp>
        <p:nvSpPr>
          <p:cNvPr id="229381"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2"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3"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4"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5"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6"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29387"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22938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864" y="1281114"/>
            <a:ext cx="7221537" cy="428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19620772"/>
      </p:ext>
    </p:extLst>
  </p:cSld>
  <p:clrMapOvr>
    <a:masterClrMapping/>
  </p:clrMapOvr>
  <mc:AlternateContent xmlns:mc="http://schemas.openxmlformats.org/markup-compatibility/2006" xmlns:p14="http://schemas.microsoft.com/office/powerpoint/2010/main">
    <mc:Choice Requires="p14">
      <p:transition spd="slow" p14:dur="2000" advTm="65116"/>
    </mc:Choice>
    <mc:Fallback xmlns="">
      <p:transition spd="slow" advTm="65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頁尾版面配置區 3"/>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3475" name="投影片編號版面配置區 4"/>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E9711C5-578A-4ADF-A427-F7EE1708D82C}" type="slidenum">
              <a:rPr lang="en-US" altLang="zh-TW" b="0" smtClean="0"/>
              <a:pPr/>
              <a:t>6</a:t>
            </a:fld>
            <a:endParaRPr lang="en-US" altLang="zh-TW" b="0" smtClean="0"/>
          </a:p>
        </p:txBody>
      </p:sp>
      <p:sp>
        <p:nvSpPr>
          <p:cNvPr id="233476" name="Rectangle 2"/>
          <p:cNvSpPr>
            <a:spLocks noGrp="1" noChangeArrowheads="1"/>
          </p:cNvSpPr>
          <p:nvPr>
            <p:ph type="title"/>
          </p:nvPr>
        </p:nvSpPr>
        <p:spPr bwMode="auto">
          <a:xfrm>
            <a:off x="1981200" y="274638"/>
            <a:ext cx="8229600" cy="6397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eaLnBrk="1" hangingPunct="1"/>
            <a:r>
              <a:rPr lang="en-US" altLang="zh-TW" sz="3600">
                <a:ea typeface="新細明體" pitchFamily="18" charset="-120"/>
              </a:rPr>
              <a:t>NAT Table with only IP addresses (3)</a:t>
            </a:r>
          </a:p>
        </p:txBody>
      </p:sp>
      <p:sp>
        <p:nvSpPr>
          <p:cNvPr id="233477" name="Rectangle 3"/>
          <p:cNvSpPr>
            <a:spLocks noGrp="1" noChangeArrowheads="1"/>
          </p:cNvSpPr>
          <p:nvPr>
            <p:ph type="body" idx="1"/>
          </p:nvPr>
        </p:nvSpPr>
        <p:spPr bwMode="auto">
          <a:xfrm>
            <a:off x="1981200" y="1143001"/>
            <a:ext cx="8229600" cy="49831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eaLnBrk="1" hangingPunct="1"/>
            <a:r>
              <a:rPr lang="en-US" altLang="zh-TW">
                <a:ea typeface="新細明體" pitchFamily="18" charset="-120"/>
              </a:rPr>
              <a:t>If using only one global address</a:t>
            </a:r>
          </a:p>
          <a:p>
            <a:pPr lvl="1" eaLnBrk="1" hangingPunct="1"/>
            <a:r>
              <a:rPr lang="en-US" altLang="zh-TW">
                <a:ea typeface="新細明體" pitchFamily="18" charset="-120"/>
              </a:rPr>
              <a:t>Only one private-network host to access the same external host</a:t>
            </a:r>
          </a:p>
          <a:p>
            <a:pPr eaLnBrk="1" hangingPunct="1"/>
            <a:r>
              <a:rPr lang="en-US" altLang="zh-TW">
                <a:ea typeface="新細明體" pitchFamily="18" charset="-120"/>
              </a:rPr>
              <a:t>If using a pool of global addresses (e.g. 4 addr)</a:t>
            </a:r>
          </a:p>
          <a:p>
            <a:pPr lvl="1" eaLnBrk="1" hangingPunct="1"/>
            <a:r>
              <a:rPr lang="en-US" altLang="zh-TW">
                <a:solidFill>
                  <a:schemeClr val="folHlink"/>
                </a:solidFill>
                <a:ea typeface="新細明體" pitchFamily="18" charset="-120"/>
              </a:rPr>
              <a:t>No more than 4 connections can be made to the same destination</a:t>
            </a:r>
          </a:p>
          <a:p>
            <a:pPr lvl="1" eaLnBrk="1" hangingPunct="1"/>
            <a:r>
              <a:rPr lang="en-US" altLang="zh-TW">
                <a:ea typeface="新細明體" pitchFamily="18" charset="-120"/>
              </a:rPr>
              <a:t>No private-network host can access two external server programs (e.g. HTTP and TELNET) at the same external host at the same time </a:t>
            </a:r>
            <a:r>
              <a:rPr lang="en-US" altLang="zh-TW" b="1">
                <a:solidFill>
                  <a:srgbClr val="FF0000"/>
                </a:solidFill>
                <a:ea typeface="新細明體" pitchFamily="18" charset="-120"/>
              </a:rPr>
              <a:t>???</a:t>
            </a:r>
          </a:p>
          <a:p>
            <a:pPr lvl="1" eaLnBrk="1" hangingPunct="1"/>
            <a:r>
              <a:rPr lang="en-US" altLang="zh-TW">
                <a:solidFill>
                  <a:srgbClr val="3333CC"/>
                </a:solidFill>
                <a:ea typeface="新細明體" pitchFamily="18" charset="-120"/>
              </a:rPr>
              <a:t>Two private-network hosts cannot access the same external server program at the same time </a:t>
            </a:r>
            <a:r>
              <a:rPr lang="en-US" altLang="zh-TW">
                <a:solidFill>
                  <a:srgbClr val="FF0000"/>
                </a:solidFill>
                <a:ea typeface="新細明體" pitchFamily="18" charset="-120"/>
              </a:rPr>
              <a:t>(by using the same global address)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1787708"/>
      </p:ext>
    </p:extLst>
  </p:cSld>
  <p:clrMapOvr>
    <a:masterClrMapping/>
  </p:clrMapOvr>
  <mc:AlternateContent xmlns:mc="http://schemas.openxmlformats.org/markup-compatibility/2006" xmlns:p14="http://schemas.microsoft.com/office/powerpoint/2010/main">
    <mc:Choice Requires="p14">
      <p:transition spd="slow" p14:dur="2000" advTm="42322"/>
    </mc:Choice>
    <mc:Fallback xmlns="">
      <p:transition spd="slow" advTm="42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4498" name="直線單箭頭接點 54"/>
          <p:cNvCxnSpPr>
            <a:cxnSpLocks noChangeShapeType="1"/>
          </p:cNvCxnSpPr>
          <p:nvPr/>
        </p:nvCxnSpPr>
        <p:spPr bwMode="auto">
          <a:xfrm>
            <a:off x="4321176" y="2500313"/>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499" name="直線單箭頭接點 54"/>
          <p:cNvCxnSpPr>
            <a:cxnSpLocks noChangeShapeType="1"/>
          </p:cNvCxnSpPr>
          <p:nvPr/>
        </p:nvCxnSpPr>
        <p:spPr bwMode="auto">
          <a:xfrm>
            <a:off x="4321176" y="2851150"/>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00" name="直線單箭頭接點 54"/>
          <p:cNvCxnSpPr>
            <a:cxnSpLocks noChangeShapeType="1"/>
          </p:cNvCxnSpPr>
          <p:nvPr/>
        </p:nvCxnSpPr>
        <p:spPr bwMode="auto">
          <a:xfrm>
            <a:off x="4321176" y="3211513"/>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01" name="直線單箭頭接點 54"/>
          <p:cNvCxnSpPr>
            <a:cxnSpLocks noChangeShapeType="1"/>
          </p:cNvCxnSpPr>
          <p:nvPr/>
        </p:nvCxnSpPr>
        <p:spPr bwMode="auto">
          <a:xfrm>
            <a:off x="4321176" y="3571875"/>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50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45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0390598-010A-4873-B105-8F4DBDAED3C9}" type="slidenum">
              <a:rPr lang="en-US" altLang="zh-TW" b="0" smtClean="0"/>
              <a:pPr/>
              <a:t>7</a:t>
            </a:fld>
            <a:endParaRPr lang="en-US" altLang="zh-TW" b="0" smtClean="0"/>
          </a:p>
        </p:txBody>
      </p:sp>
      <p:sp>
        <p:nvSpPr>
          <p:cNvPr id="234504" name="Rectangle 2"/>
          <p:cNvSpPr txBox="1">
            <a:spLocks noChangeArrowheads="1"/>
          </p:cNvSpPr>
          <p:nvPr/>
        </p:nvSpPr>
        <p:spPr bwMode="auto">
          <a:xfrm>
            <a:off x="1981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(1)</a:t>
            </a:r>
          </a:p>
        </p:txBody>
      </p:sp>
      <p:sp>
        <p:nvSpPr>
          <p:cNvPr id="59" name="雲朵形 58"/>
          <p:cNvSpPr/>
          <p:nvPr/>
        </p:nvSpPr>
        <p:spPr bwMode="auto">
          <a:xfrm>
            <a:off x="8601075" y="4041776"/>
            <a:ext cx="1720850" cy="1114425"/>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p:cNvSpPr/>
          <p:nvPr/>
        </p:nvSpPr>
        <p:spPr bwMode="auto">
          <a:xfrm>
            <a:off x="9213850" y="435768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4507" name="肘形接點 62"/>
          <p:cNvCxnSpPr>
            <a:cxnSpLocks noChangeShapeType="1"/>
          </p:cNvCxnSpPr>
          <p:nvPr/>
        </p:nvCxnSpPr>
        <p:spPr bwMode="auto">
          <a:xfrm rot="10800000">
            <a:off x="8562975" y="2670175"/>
            <a:ext cx="1739900" cy="444500"/>
          </a:xfrm>
          <a:prstGeom prst="bentConnector3">
            <a:avLst>
              <a:gd name="adj1" fmla="val 5433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508" name="文字方塊 67"/>
          <p:cNvSpPr txBox="1">
            <a:spLocks noChangeArrowheads="1"/>
          </p:cNvSpPr>
          <p:nvPr/>
        </p:nvSpPr>
        <p:spPr bwMode="auto">
          <a:xfrm>
            <a:off x="1663700" y="2851151"/>
            <a:ext cx="1003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3 privates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234509" name="文字方塊 55"/>
          <p:cNvSpPr txBox="1">
            <a:spLocks noChangeArrowheads="1"/>
          </p:cNvSpPr>
          <p:nvPr/>
        </p:nvSpPr>
        <p:spPr bwMode="auto">
          <a:xfrm>
            <a:off x="4443414" y="2320925"/>
            <a:ext cx="962025"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57" name="文字方塊 56"/>
          <p:cNvSpPr txBox="1"/>
          <p:nvPr/>
        </p:nvSpPr>
        <p:spPr>
          <a:xfrm>
            <a:off x="4443413" y="1939925"/>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NAT Table for </a:t>
            </a:r>
            <a:r>
              <a:rPr lang="en-US" altLang="zh-TW" dirty="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11" name="文字方塊 57"/>
          <p:cNvSpPr txBox="1">
            <a:spLocks noChangeArrowheads="1"/>
          </p:cNvSpPr>
          <p:nvPr/>
        </p:nvSpPr>
        <p:spPr bwMode="auto">
          <a:xfrm>
            <a:off x="5411788" y="2320925"/>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G1:#1</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234512" name="文字方塊 47"/>
          <p:cNvSpPr txBox="1">
            <a:spLocks noChangeArrowheads="1"/>
          </p:cNvSpPr>
          <p:nvPr/>
        </p:nvSpPr>
        <p:spPr bwMode="auto">
          <a:xfrm>
            <a:off x="2679701" y="1603375"/>
            <a:ext cx="174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1600" b="0" i="1">
                <a:latin typeface="Times New Roman" panose="02020603050405020304" pitchFamily="18" charset="0"/>
                <a:ea typeface="新細明體" pitchFamily="18" charset="-120"/>
                <a:cs typeface="Times New Roman" panose="02020603050405020304" pitchFamily="18" charset="0"/>
              </a:rPr>
              <a:t>Same external host</a:t>
            </a:r>
          </a:p>
          <a:p>
            <a:pPr algn="ctr"/>
            <a:r>
              <a:rPr lang="en-US" altLang="zh-TW" sz="1600" b="0">
                <a:latin typeface="Times New Roman" panose="02020603050405020304" pitchFamily="18" charset="0"/>
                <a:ea typeface="新細明體" pitchFamily="18" charset="-120"/>
                <a:cs typeface="Times New Roman" panose="02020603050405020304" pitchFamily="18" charset="0"/>
              </a:rPr>
              <a:t>(</a:t>
            </a:r>
            <a:r>
              <a:rPr lang="en-US" altLang="zh-TW" sz="1600" b="0" i="1">
                <a:latin typeface="Times New Roman" panose="02020603050405020304" pitchFamily="18" charset="0"/>
                <a:ea typeface="新細明體" pitchFamily="18" charset="-120"/>
                <a:cs typeface="Times New Roman" panose="02020603050405020304" pitchFamily="18" charset="0"/>
              </a:rPr>
              <a:t>Telnet</a:t>
            </a:r>
            <a:r>
              <a:rPr lang="en-US" altLang="zh-TW" sz="1600" b="0">
                <a:latin typeface="Times New Roman" panose="02020603050405020304" pitchFamily="18" charset="0"/>
                <a:ea typeface="新細明體" pitchFamily="18" charset="-120"/>
                <a:cs typeface="Times New Roman" panose="02020603050405020304" pitchFamily="18" charset="0"/>
              </a:rPr>
              <a:t>)</a:t>
            </a:r>
            <a:endParaRPr lang="zh-TW" altLang="en-US" sz="1600" b="0">
              <a:latin typeface="Times New Roman" panose="02020603050405020304" pitchFamily="18" charset="0"/>
              <a:ea typeface="新細明體" pitchFamily="18" charset="-120"/>
              <a:cs typeface="Times New Roman" panose="02020603050405020304" pitchFamily="18" charset="0"/>
            </a:endParaRPr>
          </a:p>
        </p:txBody>
      </p:sp>
      <p:sp>
        <p:nvSpPr>
          <p:cNvPr id="234513" name="矩形 29"/>
          <p:cNvSpPr>
            <a:spLocks noChangeArrowheads="1"/>
          </p:cNvSpPr>
          <p:nvPr/>
        </p:nvSpPr>
        <p:spPr bwMode="auto">
          <a:xfrm>
            <a:off x="4494214" y="1590675"/>
            <a:ext cx="1724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Times New Roman" panose="02020603050405020304" pitchFamily="18" charset="0"/>
                <a:ea typeface="新細明體" pitchFamily="18" charset="-120"/>
                <a:cs typeface="Times New Roman" panose="02020603050405020304" pitchFamily="18" charset="0"/>
              </a:rPr>
              <a:t>1 global address</a:t>
            </a:r>
            <a:endParaRPr lang="zh-TW" altLang="en-US" i="1">
              <a:solidFill>
                <a:srgbClr val="FF0000"/>
              </a:solidFill>
              <a:latin typeface="Times New Roman" panose="02020603050405020304" pitchFamily="18" charset="0"/>
              <a:ea typeface="新細明體" pitchFamily="18" charset="-120"/>
              <a:cs typeface="Times New Roman" panose="02020603050405020304" pitchFamily="18" charset="0"/>
            </a:endParaRPr>
          </a:p>
        </p:txBody>
      </p:sp>
      <p:grpSp>
        <p:nvGrpSpPr>
          <p:cNvPr id="234514" name="群組 8"/>
          <p:cNvGrpSpPr>
            <a:grpSpLocks/>
          </p:cNvGrpSpPr>
          <p:nvPr/>
        </p:nvGrpSpPr>
        <p:grpSpPr bwMode="auto">
          <a:xfrm>
            <a:off x="2679701" y="2316163"/>
            <a:ext cx="1641475" cy="1479550"/>
            <a:chOff x="1537218" y="2706688"/>
            <a:chExt cx="1049339" cy="1479550"/>
          </a:xfrm>
        </p:grpSpPr>
        <p:sp>
          <p:nvSpPr>
            <p:cNvPr id="232455" name="文字方塊 52"/>
            <p:cNvSpPr txBox="1">
              <a:spLocks noChangeArrowheads="1"/>
            </p:cNvSpPr>
            <p:nvPr/>
          </p:nvSpPr>
          <p:spPr bwMode="auto">
            <a:xfrm>
              <a:off x="1537218" y="2706688"/>
              <a:ext cx="1049339" cy="369332"/>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P1:#1</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40" name="文字方塊 70"/>
            <p:cNvSpPr txBox="1">
              <a:spLocks noChangeArrowheads="1"/>
            </p:cNvSpPr>
            <p:nvPr/>
          </p:nvSpPr>
          <p:spPr bwMode="auto">
            <a:xfrm>
              <a:off x="1537252" y="3446464"/>
              <a:ext cx="1049305" cy="369887"/>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P2:#1</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2477" name="文字方塊 84"/>
            <p:cNvSpPr txBox="1">
              <a:spLocks noChangeArrowheads="1"/>
            </p:cNvSpPr>
            <p:nvPr/>
          </p:nvSpPr>
          <p:spPr bwMode="auto">
            <a:xfrm>
              <a:off x="1537218" y="3076575"/>
              <a:ext cx="1049339" cy="371475"/>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P1:#2</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42" name="文字方塊 70"/>
            <p:cNvSpPr txBox="1">
              <a:spLocks noChangeArrowheads="1"/>
            </p:cNvSpPr>
            <p:nvPr/>
          </p:nvSpPr>
          <p:spPr bwMode="auto">
            <a:xfrm>
              <a:off x="1537218" y="3816351"/>
              <a:ext cx="1049339" cy="369887"/>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P3:#1</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grpSp>
      <p:sp>
        <p:nvSpPr>
          <p:cNvPr id="234515" name="文字方塊 55"/>
          <p:cNvSpPr txBox="1">
            <a:spLocks noChangeArrowheads="1"/>
          </p:cNvSpPr>
          <p:nvPr/>
        </p:nvSpPr>
        <p:spPr bwMode="auto">
          <a:xfrm>
            <a:off x="4443414" y="2693989"/>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16" name="文字方塊 57"/>
          <p:cNvSpPr txBox="1">
            <a:spLocks noChangeArrowheads="1"/>
          </p:cNvSpPr>
          <p:nvPr/>
        </p:nvSpPr>
        <p:spPr bwMode="auto">
          <a:xfrm>
            <a:off x="5411788" y="2693989"/>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G1:#2</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234517" name="文字方塊 55"/>
          <p:cNvSpPr txBox="1">
            <a:spLocks noChangeArrowheads="1"/>
          </p:cNvSpPr>
          <p:nvPr/>
        </p:nvSpPr>
        <p:spPr bwMode="auto">
          <a:xfrm>
            <a:off x="4443414" y="3065464"/>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P2:#1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18" name="文字方塊 57"/>
          <p:cNvSpPr txBox="1">
            <a:spLocks noChangeArrowheads="1"/>
          </p:cNvSpPr>
          <p:nvPr/>
        </p:nvSpPr>
        <p:spPr bwMode="auto">
          <a:xfrm>
            <a:off x="5411788" y="3065464"/>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G1:#3</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234519" name="文字方塊 55"/>
          <p:cNvSpPr txBox="1">
            <a:spLocks noChangeArrowheads="1"/>
          </p:cNvSpPr>
          <p:nvPr/>
        </p:nvSpPr>
        <p:spPr bwMode="auto">
          <a:xfrm>
            <a:off x="4443414" y="3436939"/>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P3:#1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20" name="文字方塊 57"/>
          <p:cNvSpPr txBox="1">
            <a:spLocks noChangeArrowheads="1"/>
          </p:cNvSpPr>
          <p:nvPr/>
        </p:nvSpPr>
        <p:spPr bwMode="auto">
          <a:xfrm>
            <a:off x="5411788" y="3436939"/>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G1:#4</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90" name="文字方塊 52"/>
          <p:cNvSpPr txBox="1">
            <a:spLocks noChangeArrowheads="1"/>
          </p:cNvSpPr>
          <p:nvPr/>
        </p:nvSpPr>
        <p:spPr bwMode="auto">
          <a:xfrm>
            <a:off x="6559550" y="2316163"/>
            <a:ext cx="1670050" cy="369332"/>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G1:#1</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2" name="文字方塊 70"/>
          <p:cNvSpPr txBox="1">
            <a:spLocks noChangeArrowheads="1"/>
          </p:cNvSpPr>
          <p:nvPr/>
        </p:nvSpPr>
        <p:spPr bwMode="auto">
          <a:xfrm>
            <a:off x="6559550" y="3055939"/>
            <a:ext cx="1670050" cy="369887"/>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92" name="文字方塊 84"/>
          <p:cNvSpPr txBox="1">
            <a:spLocks noChangeArrowheads="1"/>
          </p:cNvSpPr>
          <p:nvPr/>
        </p:nvSpPr>
        <p:spPr bwMode="auto">
          <a:xfrm>
            <a:off x="6559550" y="2686050"/>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G1:#2</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4" name="文字方塊 70"/>
          <p:cNvSpPr txBox="1">
            <a:spLocks noChangeArrowheads="1"/>
          </p:cNvSpPr>
          <p:nvPr/>
        </p:nvSpPr>
        <p:spPr bwMode="auto">
          <a:xfrm>
            <a:off x="6559550" y="3425825"/>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G1:#4</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25" name="文字方塊 94"/>
          <p:cNvSpPr txBox="1">
            <a:spLocks noChangeArrowheads="1"/>
          </p:cNvSpPr>
          <p:nvPr/>
        </p:nvSpPr>
        <p:spPr bwMode="auto">
          <a:xfrm>
            <a:off x="5211763" y="3903663"/>
            <a:ext cx="13700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i="1">
                <a:solidFill>
                  <a:srgbClr val="FF0000"/>
                </a:solidFill>
                <a:ea typeface="新細明體" pitchFamily="18" charset="-120"/>
              </a:rPr>
              <a:t>Must be unique</a:t>
            </a:r>
            <a:endParaRPr lang="zh-TW" altLang="en-US" sz="1200" i="1">
              <a:solidFill>
                <a:srgbClr val="FF0000"/>
              </a:solidFill>
              <a:ea typeface="新細明體" pitchFamily="18" charset="-120"/>
            </a:endParaRPr>
          </a:p>
        </p:txBody>
      </p:sp>
      <p:sp>
        <p:nvSpPr>
          <p:cNvPr id="234526" name="向下箭號 15"/>
          <p:cNvSpPr>
            <a:spLocks noChangeArrowheads="1"/>
          </p:cNvSpPr>
          <p:nvPr/>
        </p:nvSpPr>
        <p:spPr bwMode="auto">
          <a:xfrm>
            <a:off x="5821364" y="3779839"/>
            <a:ext cx="198437" cy="173037"/>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8" name="右彎箭號 17"/>
          <p:cNvSpPr/>
          <p:nvPr/>
        </p:nvSpPr>
        <p:spPr bwMode="auto">
          <a:xfrm rot="5400000">
            <a:off x="8541545" y="2870995"/>
            <a:ext cx="1017587" cy="1285875"/>
          </a:xfrm>
          <a:prstGeom prst="bentArrow">
            <a:avLst>
              <a:gd name="adj1" fmla="val 18010"/>
              <a:gd name="adj2" fmla="val 21006"/>
              <a:gd name="adj3" fmla="val 26997"/>
              <a:gd name="adj4" fmla="val 13274"/>
            </a:avLst>
          </a:prstGeom>
          <a:solidFill>
            <a:srgbClr val="FF0000">
              <a:alpha val="50196"/>
            </a:srgbClr>
          </a:solidFill>
          <a:ln w="9525" cap="flat" cmpd="sng" algn="ctr">
            <a:solidFill>
              <a:schemeClr val="tx1"/>
            </a:solidFill>
            <a:prstDash val="solid"/>
            <a:round/>
            <a:headEnd type="none" w="med" len="med"/>
            <a:tailEnd type="none" w="med" len="med"/>
          </a:ln>
          <a:effectLst/>
          <a:extLst/>
        </p:spPr>
        <p:txBody>
          <a:bodyPr/>
          <a:lstStyle/>
          <a:p>
            <a:pPr>
              <a:defRPr/>
            </a:pPr>
            <a:endParaRPr lang="zh-TW" altLang="en-US"/>
          </a:p>
        </p:txBody>
      </p:sp>
      <p:sp>
        <p:nvSpPr>
          <p:cNvPr id="99" name="文字方塊 52"/>
          <p:cNvSpPr txBox="1">
            <a:spLocks noChangeArrowheads="1"/>
          </p:cNvSpPr>
          <p:nvPr/>
        </p:nvSpPr>
        <p:spPr bwMode="auto">
          <a:xfrm>
            <a:off x="6559550" y="4108450"/>
            <a:ext cx="1670050" cy="368300"/>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G1:#1</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9" name="文字方塊 70"/>
          <p:cNvSpPr txBox="1">
            <a:spLocks noChangeArrowheads="1"/>
          </p:cNvSpPr>
          <p:nvPr/>
        </p:nvSpPr>
        <p:spPr bwMode="auto">
          <a:xfrm>
            <a:off x="6559550" y="4848225"/>
            <a:ext cx="1670050" cy="369888"/>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G1:#3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01" name="文字方塊 84"/>
          <p:cNvSpPr txBox="1">
            <a:spLocks noChangeArrowheads="1"/>
          </p:cNvSpPr>
          <p:nvPr/>
        </p:nvSpPr>
        <p:spPr bwMode="auto">
          <a:xfrm>
            <a:off x="6559550" y="4478338"/>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G1:#2</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1" name="文字方塊 70"/>
          <p:cNvSpPr txBox="1">
            <a:spLocks noChangeArrowheads="1"/>
          </p:cNvSpPr>
          <p:nvPr/>
        </p:nvSpPr>
        <p:spPr bwMode="auto">
          <a:xfrm>
            <a:off x="6559550" y="5218113"/>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G1:#4</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4532" name="向左箭號 18"/>
          <p:cNvSpPr>
            <a:spLocks noChangeArrowheads="1"/>
          </p:cNvSpPr>
          <p:nvPr/>
        </p:nvSpPr>
        <p:spPr bwMode="auto">
          <a:xfrm>
            <a:off x="8377238" y="4433888"/>
            <a:ext cx="736600" cy="381000"/>
          </a:xfrm>
          <a:prstGeom prst="leftArrow">
            <a:avLst>
              <a:gd name="adj1" fmla="val 50000"/>
              <a:gd name="adj2" fmla="val 49998"/>
            </a:avLst>
          </a:prstGeom>
          <a:solidFill>
            <a:srgbClr val="FF0000">
              <a:alpha val="50195"/>
            </a:srgbClr>
          </a:solidFill>
          <a:ln w="9525" algn="ctr">
            <a:solidFill>
              <a:schemeClr val="tx1"/>
            </a:solidFill>
            <a:round/>
            <a:headEnd/>
            <a:tailEnd/>
          </a:ln>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20" name="左-上雙向箭號 19"/>
          <p:cNvSpPr/>
          <p:nvPr/>
        </p:nvSpPr>
        <p:spPr bwMode="auto">
          <a:xfrm>
            <a:off x="4808539" y="4230689"/>
            <a:ext cx="808037" cy="803275"/>
          </a:xfrm>
          <a:prstGeom prst="leftUpArrow">
            <a:avLst/>
          </a:prstGeom>
          <a:solidFill>
            <a:srgbClr val="FF0000">
              <a:alpha val="49804"/>
            </a:srgbClr>
          </a:solidFill>
          <a:ln w="9525" cap="flat" cmpd="sng" algn="ctr">
            <a:solidFill>
              <a:schemeClr val="tx1"/>
            </a:solidFill>
            <a:prstDash val="solid"/>
            <a:round/>
            <a:headEnd type="none" w="med" len="med"/>
            <a:tailEnd type="none" w="med" len="med"/>
          </a:ln>
          <a:effectLst/>
          <a:extLst/>
        </p:spPr>
        <p:txBody>
          <a:bodyPr/>
          <a:lstStyle/>
          <a:p>
            <a:pPr>
              <a:defRPr/>
            </a:pPr>
            <a:endParaRPr lang="zh-TW" altLang="en-US"/>
          </a:p>
        </p:txBody>
      </p:sp>
      <p:sp>
        <p:nvSpPr>
          <p:cNvPr id="234534" name="向左箭號 104"/>
          <p:cNvSpPr>
            <a:spLocks noChangeArrowheads="1"/>
          </p:cNvSpPr>
          <p:nvPr/>
        </p:nvSpPr>
        <p:spPr bwMode="auto">
          <a:xfrm>
            <a:off x="5651500" y="4594225"/>
            <a:ext cx="736600" cy="381000"/>
          </a:xfrm>
          <a:prstGeom prst="leftArrow">
            <a:avLst>
              <a:gd name="adj1" fmla="val 50000"/>
              <a:gd name="adj2" fmla="val 49998"/>
            </a:avLst>
          </a:prstGeom>
          <a:solidFill>
            <a:srgbClr val="FF0000">
              <a:alpha val="49803"/>
            </a:srgbClr>
          </a:solidFill>
          <a:ln w="9525" algn="ctr">
            <a:solidFill>
              <a:schemeClr val="tx1"/>
            </a:solidFill>
            <a:round/>
            <a:headEnd/>
            <a:tailEnd/>
          </a:ln>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6" name="文字方塊 52"/>
          <p:cNvSpPr txBox="1">
            <a:spLocks noChangeArrowheads="1"/>
          </p:cNvSpPr>
          <p:nvPr/>
        </p:nvSpPr>
        <p:spPr bwMode="auto">
          <a:xfrm>
            <a:off x="2679700" y="4108450"/>
            <a:ext cx="1670050" cy="368300"/>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P1:#1</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6" name="文字方塊 70"/>
          <p:cNvSpPr txBox="1">
            <a:spLocks noChangeArrowheads="1"/>
          </p:cNvSpPr>
          <p:nvPr/>
        </p:nvSpPr>
        <p:spPr bwMode="auto">
          <a:xfrm>
            <a:off x="2679700" y="4848225"/>
            <a:ext cx="1670050" cy="369888"/>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P2:#1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08" name="文字方塊 84"/>
          <p:cNvSpPr txBox="1">
            <a:spLocks noChangeArrowheads="1"/>
          </p:cNvSpPr>
          <p:nvPr/>
        </p:nvSpPr>
        <p:spPr bwMode="auto">
          <a:xfrm>
            <a:off x="2679700" y="4478338"/>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P1:#2</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8" name="文字方塊 70"/>
          <p:cNvSpPr txBox="1">
            <a:spLocks noChangeArrowheads="1"/>
          </p:cNvSpPr>
          <p:nvPr/>
        </p:nvSpPr>
        <p:spPr bwMode="auto">
          <a:xfrm>
            <a:off x="2679700" y="5218113"/>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P3:#1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93257803"/>
      </p:ext>
    </p:extLst>
  </p:cSld>
  <p:clrMapOvr>
    <a:masterClrMapping/>
  </p:clrMapOvr>
  <mc:AlternateContent xmlns:mc="http://schemas.openxmlformats.org/markup-compatibility/2006" xmlns:p14="http://schemas.microsoft.com/office/powerpoint/2010/main">
    <mc:Choice Requires="p14">
      <p:transition spd="slow" p14:dur="2000" advTm="153339"/>
    </mc:Choice>
    <mc:Fallback xmlns="">
      <p:transition spd="slow" advTm="15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55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A68094E-3497-4EA4-8BC2-61A334F7C2D5}" type="slidenum">
              <a:rPr lang="en-US" altLang="zh-TW" b="0" smtClean="0"/>
              <a:pPr/>
              <a:t>8</a:t>
            </a:fld>
            <a:endParaRPr lang="en-US" altLang="zh-TW" b="0" smtClean="0"/>
          </a:p>
        </p:txBody>
      </p:sp>
      <p:pic>
        <p:nvPicPr>
          <p:cNvPr id="235524" name="圖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371600"/>
            <a:ext cx="86058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5" name="Rectangle 2"/>
          <p:cNvSpPr txBox="1">
            <a:spLocks noChangeArrowheads="1"/>
          </p:cNvSpPr>
          <p:nvPr/>
        </p:nvSpPr>
        <p:spPr bwMode="auto">
          <a:xfrm>
            <a:off x="1981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(2)</a:t>
            </a:r>
          </a:p>
        </p:txBody>
      </p:sp>
      <p:sp>
        <p:nvSpPr>
          <p:cNvPr id="235526" name="向右箭號 6"/>
          <p:cNvSpPr>
            <a:spLocks noChangeArrowheads="1"/>
          </p:cNvSpPr>
          <p:nvPr/>
        </p:nvSpPr>
        <p:spPr bwMode="auto">
          <a:xfrm>
            <a:off x="8382000" y="2514600"/>
            <a:ext cx="3048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235527" name="文字方塊 7"/>
          <p:cNvSpPr txBox="1">
            <a:spLocks noChangeArrowheads="1"/>
          </p:cNvSpPr>
          <p:nvPr/>
        </p:nvSpPr>
        <p:spPr bwMode="auto">
          <a:xfrm>
            <a:off x="8655051" y="2452689"/>
            <a:ext cx="1370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i="1">
                <a:solidFill>
                  <a:srgbClr val="FF0000"/>
                </a:solidFill>
                <a:ea typeface="新細明體" pitchFamily="18" charset="-120"/>
              </a:rPr>
              <a:t>Must be unique</a:t>
            </a:r>
            <a:endParaRPr lang="zh-TW" altLang="en-US" sz="1200" i="1">
              <a:solidFill>
                <a:srgbClr val="FF0000"/>
              </a:solidFill>
              <a:ea typeface="新細明體" pitchFamily="18" charset="-12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1530397"/>
      </p:ext>
    </p:extLst>
  </p:cSld>
  <p:clrMapOvr>
    <a:masterClrMapping/>
  </p:clrMapOvr>
  <mc:AlternateContent xmlns:mc="http://schemas.openxmlformats.org/markup-compatibility/2006" xmlns:p14="http://schemas.microsoft.com/office/powerpoint/2010/main">
    <mc:Choice Requires="p14">
      <p:transition spd="slow" p14:dur="2000" advTm="150097"/>
    </mc:Choice>
    <mc:Fallback xmlns="">
      <p:transition spd="slow" advTm="150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75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C632C2-3524-4CF4-9FF7-0B34F56C86C4}" type="slidenum">
              <a:rPr lang="en-US" altLang="zh-TW" b="0" smtClean="0"/>
              <a:pPr/>
              <a:t>9</a:t>
            </a:fld>
            <a:endParaRPr lang="en-US" altLang="zh-TW" b="0" smtClean="0"/>
          </a:p>
        </p:txBody>
      </p:sp>
      <p:sp>
        <p:nvSpPr>
          <p:cNvPr id="237572" name="Rectangle 2"/>
          <p:cNvSpPr txBox="1">
            <a:spLocks noChangeArrowheads="1"/>
          </p:cNvSpPr>
          <p:nvPr/>
        </p:nvSpPr>
        <p:spPr bwMode="auto">
          <a:xfrm>
            <a:off x="1981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(3)</a:t>
            </a:r>
          </a:p>
        </p:txBody>
      </p:sp>
      <p:pic>
        <p:nvPicPr>
          <p:cNvPr id="237573" name="圖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2601" y="1371600"/>
            <a:ext cx="8778875"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9163564"/>
      </p:ext>
    </p:extLst>
  </p:cSld>
  <p:clrMapOvr>
    <a:masterClrMapping/>
  </p:clrMapOvr>
  <mc:AlternateContent xmlns:mc="http://schemas.openxmlformats.org/markup-compatibility/2006" xmlns:p14="http://schemas.microsoft.com/office/powerpoint/2010/main">
    <mc:Choice Requires="p14">
      <p:transition spd="slow" p14:dur="2000" advTm="105261"/>
    </mc:Choice>
    <mc:Fallback xmlns="">
      <p:transition spd="slow" advTm="105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16.9|0.7|85.8|12.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484</Words>
  <Application>Microsoft Office PowerPoint</Application>
  <PresentationFormat>Widescreen</PresentationFormat>
  <Paragraphs>83</Paragraphs>
  <Slides>10</Slides>
  <Notes>7</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Arial Unicode MS</vt:lpstr>
      <vt:lpstr>Calibri</vt:lpstr>
      <vt:lpstr>Calibri Light</vt:lpstr>
      <vt:lpstr>新細明體</vt:lpstr>
      <vt:lpstr>Tahoma</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NAT Table with only IP addresses (3)</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MAHE</cp:lastModifiedBy>
  <cp:revision>2</cp:revision>
  <dcterms:created xsi:type="dcterms:W3CDTF">2020-04-19T13:56:27Z</dcterms:created>
  <dcterms:modified xsi:type="dcterms:W3CDTF">2020-04-19T14:25:36Z</dcterms:modified>
</cp:coreProperties>
</file>